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3" autoAdjust="0"/>
    <p:restoredTop sz="96866" autoAdjust="0"/>
  </p:normalViewPr>
  <p:slideViewPr>
    <p:cSldViewPr snapToGrid="0">
      <p:cViewPr varScale="1">
        <p:scale>
          <a:sx n="126" d="100"/>
          <a:sy n="126" d="100"/>
        </p:scale>
        <p:origin x="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8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2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8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9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0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87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15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6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8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12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8230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374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415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33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089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34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132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Математическая грамотность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4 класс, </a:t>
            </a:r>
            <a:r>
              <a:rPr lang="ru-RU" dirty="0" smtClean="0"/>
              <a:t>19.02.2025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Задания и ответы и критериями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2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46250" y="96250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1.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46250" y="1155208"/>
            <a:ext cx="8347493" cy="1351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У Саши "X" яблок. Сколько должно быть яблок, чтобы получилось верное равенство?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Найдите </a:t>
            </a:r>
            <a:r>
              <a:rPr lang="ru-RU" sz="2400" dirty="0"/>
              <a:t>X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64" y="2595749"/>
            <a:ext cx="5940425" cy="30156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0750" y="5954936"/>
            <a:ext cx="780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3 и/или 4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 один верный ответ – 1 балл, за два ответа (3 и 4) – 2 балла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92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9248" y="105875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2.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69248" y="1266763"/>
            <a:ext cx="8347493" cy="2168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Сколько гвоздей забьют 7 рабочих за 12 секунд, если 5 рабочих за 4 секунды забили 5 гвоздей?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Image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6433" y="3095468"/>
            <a:ext cx="4399613" cy="10717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4952" y="5349639"/>
            <a:ext cx="780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21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 верный ответ – 1 балл</a:t>
            </a:r>
          </a:p>
        </p:txBody>
      </p:sp>
    </p:spTree>
    <p:extLst>
      <p:ext uri="{BB962C8B-B14F-4D97-AF65-F5344CB8AC3E}">
        <p14:creationId xmlns:p14="http://schemas.microsoft.com/office/powerpoint/2010/main" val="1006800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9248" y="96250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3.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58698" y="775611"/>
            <a:ext cx="8288446" cy="30744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Николай Борисович собирается лететь на самолете. Он рассчитывает, что вес его одежды будет не более 4-х кг. Подбери комплект одежды так, чтобы в него входили 5 предметов: рубашка, пиджак, туфли, галстук и брюки. В ответе укажи номера предметов </a:t>
            </a:r>
            <a:r>
              <a:rPr lang="ru-RU" dirty="0" smtClean="0"/>
              <a:t>одежды.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Возможно несколько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вариантов</a:t>
            </a:r>
            <a:endParaRPr lang="ru-RU" dirty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491" y="2672098"/>
            <a:ext cx="4640014" cy="37147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698" y="3223596"/>
            <a:ext cx="43452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Ответы: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1 вариант: 1,2, 6, 8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(600+2250</a:t>
            </a:r>
            <a:r>
              <a:rPr lang="ru-RU" sz="1600" dirty="0">
                <a:solidFill>
                  <a:srgbClr val="C00000"/>
                </a:solidFill>
              </a:rPr>
              <a:t>++900+250=4000 г</a:t>
            </a:r>
            <a:r>
              <a:rPr lang="ru-RU" sz="1600" dirty="0" smtClean="0">
                <a:solidFill>
                  <a:srgbClr val="C00000"/>
                </a:solidFill>
              </a:rPr>
              <a:t>)</a:t>
            </a:r>
          </a:p>
          <a:p>
            <a:endParaRPr lang="ru-RU" sz="800" dirty="0">
              <a:solidFill>
                <a:srgbClr val="C00000"/>
              </a:solidFill>
            </a:endParaRPr>
          </a:p>
          <a:p>
            <a:r>
              <a:rPr lang="ru-RU" sz="1600" dirty="0" smtClean="0">
                <a:solidFill>
                  <a:srgbClr val="C00000"/>
                </a:solidFill>
              </a:rPr>
              <a:t>2 вариант: </a:t>
            </a:r>
            <a:r>
              <a:rPr lang="ru-RU" sz="1600" i="1" dirty="0" smtClean="0">
                <a:solidFill>
                  <a:srgbClr val="C00000"/>
                </a:solidFill>
              </a:rPr>
              <a:t>3, 4, 5, 7, 10 </a:t>
            </a:r>
            <a:r>
              <a:rPr lang="ru-RU" sz="1600" i="1" dirty="0">
                <a:solidFill>
                  <a:srgbClr val="C00000"/>
                </a:solidFill>
              </a:rPr>
              <a:t>(</a:t>
            </a:r>
            <a:r>
              <a:rPr lang="ru-RU" sz="1600" i="1" dirty="0" smtClean="0">
                <a:solidFill>
                  <a:srgbClr val="C00000"/>
                </a:solidFill>
              </a:rPr>
              <a:t>850+1150+650+150 +1200=4000 </a:t>
            </a:r>
            <a:r>
              <a:rPr lang="ru-RU" sz="1600" i="1" dirty="0">
                <a:solidFill>
                  <a:srgbClr val="C00000"/>
                </a:solidFill>
              </a:rPr>
              <a:t>г)</a:t>
            </a:r>
            <a:endParaRPr lang="ru-RU" sz="1600" dirty="0">
              <a:solidFill>
                <a:srgbClr val="C00000"/>
              </a:solidFill>
            </a:endParaRPr>
          </a:p>
          <a:p>
            <a:endParaRPr lang="ru-RU" sz="1600" dirty="0">
              <a:solidFill>
                <a:srgbClr val="C00000"/>
              </a:solidFill>
            </a:endParaRPr>
          </a:p>
          <a:p>
            <a:r>
              <a:rPr lang="ru-RU" sz="1600" dirty="0" smtClean="0">
                <a:solidFill>
                  <a:srgbClr val="C00000"/>
                </a:solidFill>
              </a:rPr>
              <a:t>За один верный ответ с решением – 1 балл, за два ответа с решениями – 2 балла.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Ответ без решения – 0,5 балла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Решение верное, но без ответа – 0 баллов, так как по условию надо указать номера предметов одежды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3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5125" y="105875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4.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75125" y="679361"/>
            <a:ext cx="8347493" cy="5528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Электричка из Новгорода в Псков отправляется в 15 ч 40 мин. В какое время электричка окажется в Пскове, если длительность поездки составляет 5 ч 50 мин.? Разницы во времени в городах нет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 smtClean="0"/>
              <a:t>Выбери правильный ответ:</a:t>
            </a:r>
          </a:p>
          <a:p>
            <a:pPr marL="0" indent="0">
              <a:buNone/>
            </a:pPr>
            <a:r>
              <a:rPr lang="ru-RU" sz="2400" dirty="0" smtClean="0"/>
              <a:t>А) 10 часов 10 минут</a:t>
            </a:r>
          </a:p>
          <a:p>
            <a:pPr marL="0" indent="0">
              <a:buNone/>
            </a:pPr>
            <a:r>
              <a:rPr lang="ru-RU" sz="2400" dirty="0" smtClean="0"/>
              <a:t>Б) 20 часов 30 минут</a:t>
            </a:r>
          </a:p>
          <a:p>
            <a:pPr marL="0" indent="0">
              <a:buNone/>
            </a:pPr>
            <a:r>
              <a:rPr lang="ru-RU" sz="2400" dirty="0" smtClean="0"/>
              <a:t>В) 21 час 10 минут</a:t>
            </a:r>
          </a:p>
          <a:p>
            <a:pPr marL="0" indent="0">
              <a:buNone/>
            </a:pPr>
            <a:r>
              <a:rPr lang="ru-RU" sz="2400" dirty="0" smtClean="0"/>
              <a:t>Г) 21 час 30 минут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42347" y="5780389"/>
            <a:ext cx="3884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21 час 30 минут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 верный ответ – 1 балл</a:t>
            </a:r>
          </a:p>
        </p:txBody>
      </p:sp>
    </p:spTree>
    <p:extLst>
      <p:ext uri="{BB962C8B-B14F-4D97-AF65-F5344CB8AC3E}">
        <p14:creationId xmlns:p14="http://schemas.microsoft.com/office/powerpoint/2010/main" val="281355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5126" y="115500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5.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99556" y="1375299"/>
            <a:ext cx="8347493" cy="26661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/>
              <a:t>Мама печет блины и кладёт их на тарелку. За 5 мин она выпекает 12 блинчиков. Олег и его брат вместе съедают за 5 мин 10 блинчиков.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Сколько </a:t>
            </a:r>
            <a:r>
              <a:rPr lang="ru-RU" sz="2800" dirty="0"/>
              <a:t>блинчиков будет на тарелке через 10 мин, если мама будет печь блинчики так же быстро, а братья так же быстро будут их есть?</a:t>
            </a:r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75126" y="5070029"/>
            <a:ext cx="780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4 (решения не требовалось)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 верный ответ – 1 балл</a:t>
            </a:r>
          </a:p>
        </p:txBody>
      </p:sp>
    </p:spTree>
    <p:extLst>
      <p:ext uri="{BB962C8B-B14F-4D97-AF65-F5344CB8AC3E}">
        <p14:creationId xmlns:p14="http://schemas.microsoft.com/office/powerpoint/2010/main" val="175474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9248" y="0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6.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69248" y="679361"/>
            <a:ext cx="8347493" cy="3945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Анатолий и Маша отмечают свой день рождения 16 марта, но Толя родился, когда Маше исполнилось 3 года.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Сколько </a:t>
            </a:r>
            <a:r>
              <a:rPr lang="ru-RU" sz="2400" dirty="0"/>
              <a:t>лет будет Анатолию, когда Маша будет вдвое его старше?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4952" y="5349639"/>
            <a:ext cx="7806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3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 верный ответ – 1 балл</a:t>
            </a:r>
          </a:p>
        </p:txBody>
      </p:sp>
    </p:spTree>
    <p:extLst>
      <p:ext uri="{BB962C8B-B14F-4D97-AF65-F5344CB8AC3E}">
        <p14:creationId xmlns:p14="http://schemas.microsoft.com/office/powerpoint/2010/main" val="3822694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9248" y="96250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7.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69248" y="843624"/>
            <a:ext cx="8440484" cy="3010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Группу из 387 школьников и 63 сопровождающих их педагогов, прибывших на заключительный этап всероссийской олимпиады по математике, разместили в гостиничном комплексе в двухместных и трёхместных номерах. </a:t>
            </a:r>
          </a:p>
          <a:p>
            <a:pPr marL="0" indent="0">
              <a:buNone/>
            </a:pPr>
            <a:r>
              <a:rPr lang="ru-RU" dirty="0"/>
              <a:t>Сколько человек разместили в трёхместных номерах, если известно, что всего оказались задействованы 190 номеров, и при этом ни в одном из номером не было пустующего места?</a:t>
            </a:r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469248" y="4774129"/>
            <a:ext cx="8578499" cy="195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9248" y="3530917"/>
            <a:ext cx="84404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210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 верный ответ и решение – 1 балл, ответ без решения – 0,5 балла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Решение: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>
                <a:solidFill>
                  <a:srgbClr val="C00000"/>
                </a:solidFill>
              </a:rPr>
              <a:t>Всего </a:t>
            </a:r>
            <a:r>
              <a:rPr lang="ru-RU" dirty="0">
                <a:solidFill>
                  <a:srgbClr val="C00000"/>
                </a:solidFill>
              </a:rPr>
              <a:t>в 190 номерах разместили 387 + 63  =  450 человек. Если бы все номера были двухместные, то в них было бы размещено 190 · 2  =  380 человек. Но на самом деле было размещено на 70 человек больше (450 − 380  =  70). Значит, вместо 70 двухместных номеров было использовано 70 трёхместных. При этом число людей, размещённых в трёхместных номерах, составило 70 · 3  =  210 человек. </a:t>
            </a:r>
          </a:p>
          <a:p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33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82620" y="96250"/>
            <a:ext cx="11022684" cy="67936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Задание 8.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82620" y="1569077"/>
            <a:ext cx="8347493" cy="30127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На лугу паслись лошади под присмотром пастухов. Если бы вы пожелали узнать, сколько всех ног на лугу, то насчитали бы 82 ноги. А если бы пересчитали головы, то оказалось бы, что всех голов — лошадиных и человеческих — 26.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Сколько </a:t>
            </a:r>
            <a:r>
              <a:rPr lang="ru-RU" sz="2800" dirty="0"/>
              <a:t>на лугу лошадей и сколько пастухов?</a:t>
            </a:r>
          </a:p>
          <a:p>
            <a:pPr marL="0" indent="0">
              <a:buNone/>
            </a:pP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4952" y="5349639"/>
            <a:ext cx="8554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Ответ: </a:t>
            </a:r>
            <a:r>
              <a:rPr lang="ru-RU" i="1" dirty="0">
                <a:solidFill>
                  <a:srgbClr val="C00000"/>
                </a:solidFill>
              </a:rPr>
              <a:t>15 лошадей и 11 пастухов.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За верный ответ – 1 балл, если верно только что-то одно (количество лошадей или только пастухов), то 0,5 балла.</a:t>
            </a:r>
          </a:p>
        </p:txBody>
      </p:sp>
    </p:spTree>
    <p:extLst>
      <p:ext uri="{BB962C8B-B14F-4D97-AF65-F5344CB8AC3E}">
        <p14:creationId xmlns:p14="http://schemas.microsoft.com/office/powerpoint/2010/main" val="59078616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73</TotalTime>
  <Words>540</Words>
  <Application>Microsoft Office PowerPoint</Application>
  <PresentationFormat>Экран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Сектор</vt:lpstr>
      <vt:lpstr>Математическая грамотность</vt:lpstr>
      <vt:lpstr>Задание 1.</vt:lpstr>
      <vt:lpstr>Задание 2.</vt:lpstr>
      <vt:lpstr>Задание 3.</vt:lpstr>
      <vt:lpstr>Задание 4.</vt:lpstr>
      <vt:lpstr>Задание 5.</vt:lpstr>
      <vt:lpstr>Задание 6.</vt:lpstr>
      <vt:lpstr>Задание 7.</vt:lpstr>
      <vt:lpstr>Задание 8.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Математическая грамотность</dc:title>
  <dc:creator>Admin</dc:creator>
  <cp:lastModifiedBy>Admin</cp:lastModifiedBy>
  <cp:revision>6</cp:revision>
  <dcterms:created xsi:type="dcterms:W3CDTF">2025-01-23T13:17:35Z</dcterms:created>
  <dcterms:modified xsi:type="dcterms:W3CDTF">2026-02-20T14:29:45Z</dcterms:modified>
</cp:coreProperties>
</file>